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544"/>
    <a:srgbClr val="B685DB"/>
    <a:srgbClr val="9A57CD"/>
    <a:srgbClr val="002E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FBD38C03-BAAC-4748-8DC2-F600DE5AD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="" xmlns:a16="http://schemas.microsoft.com/office/drawing/2014/main" id="{02107A77-703B-4F0E-B392-06F65E5C0A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2F5A3D2E-8C7F-4D92-A7B5-FD7798428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EBA22FD5-CECB-4E0A-9E8C-7F807DE9A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9CD0A0C0-EF41-4620-BA6F-6CF944579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8078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484EE77C-9B19-40AB-9F02-37DDAEEF8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="" xmlns:a16="http://schemas.microsoft.com/office/drawing/2014/main" id="{2529BA10-0A2E-4164-B805-229354C2B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FCA85962-ED2E-4568-85A9-1E60E2AA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5FA206A0-3ECB-483F-BCB6-6955142DD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A1ABD774-C7B0-4E9F-97AA-91948C829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880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="" xmlns:a16="http://schemas.microsoft.com/office/drawing/2014/main" id="{DA0D2E15-3EC1-49F3-ACA1-C2E8FACB29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="" xmlns:a16="http://schemas.microsoft.com/office/drawing/2014/main" id="{6B3B0E6B-62BA-4C68-B74D-03F4CE588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55EB0B72-2A60-4935-A2F8-812985C82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5EEC21A2-546E-40AB-B338-A26200F1A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BCB54374-EB52-4AEA-8DB7-6658EEE90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310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47239767-218B-4194-B9C7-B256EBB51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E4A9B049-F15F-4727-A44F-92BB8911F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3BA307B9-C559-4F82-89D4-A5786AF15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C1AF4DD7-A4FC-4D2B-9ABE-DCC932A70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8CF7CE8D-A2A1-4C8F-A027-40162BD1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469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2D1B1ECA-529D-40FB-A6EE-7A7EF3592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BA372015-9D6D-4CED-9EFA-3FAE35B52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AAEEE11C-9D05-4F19-BA16-F78BC774A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2DD4742C-5B9D-47B7-9118-D16C76E20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8329AB01-004C-426C-98E3-7B8ED828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923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FD9702CC-9DDF-4D4B-AF4F-4C0E9E50B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516D070A-CAF2-4293-9F94-D3321D3165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="" xmlns:a16="http://schemas.microsoft.com/office/drawing/2014/main" id="{165A57E8-AAB2-425D-905D-59F5CC33E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7291499B-EBCA-4272-AA5F-4224D9A9D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C58AEFF3-C5C5-4965-A12D-E759DBFE1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74DA40D9-AE4E-449E-9D93-0E2219A3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4483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CF08DFEB-D2AB-4373-BEFA-37DB120E1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EA197801-B655-48F9-AF5C-C4D296471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="" xmlns:a16="http://schemas.microsoft.com/office/drawing/2014/main" id="{19060DC5-A01D-48FA-B0AB-D7D3D83ED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="" xmlns:a16="http://schemas.microsoft.com/office/drawing/2014/main" id="{64ECAECB-FE8A-41C8-87AD-53FB4435CE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="" xmlns:a16="http://schemas.microsoft.com/office/drawing/2014/main" id="{C13EFD21-2CA5-40F0-B53B-BA8AA3FA5C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="" xmlns:a16="http://schemas.microsoft.com/office/drawing/2014/main" id="{D6E4CC1D-E3AD-4AD0-87AF-62FBE3D11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="" xmlns:a16="http://schemas.microsoft.com/office/drawing/2014/main" id="{07ADB49A-95EC-4A2A-84AC-EA67184A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="" xmlns:a16="http://schemas.microsoft.com/office/drawing/2014/main" id="{CE0BC636-00FB-474B-A7F2-5BECC30DD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3627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A99C372A-FEA0-44F1-8286-8F7EB97E2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="" xmlns:a16="http://schemas.microsoft.com/office/drawing/2014/main" id="{0AD2911E-D459-4018-9FD8-776ADB55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="" xmlns:a16="http://schemas.microsoft.com/office/drawing/2014/main" id="{16B70631-5745-42C4-9B97-B1DE0BAFC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="" xmlns:a16="http://schemas.microsoft.com/office/drawing/2014/main" id="{7EBA0AD2-30A5-4A82-90E7-BF9B0B214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0128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="" xmlns:a16="http://schemas.microsoft.com/office/drawing/2014/main" id="{74A7BC30-0158-45E0-BD30-65DC3324B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="" xmlns:a16="http://schemas.microsoft.com/office/drawing/2014/main" id="{3D9378B6-E722-4BDE-86EC-9796785FA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="" xmlns:a16="http://schemas.microsoft.com/office/drawing/2014/main" id="{D35C2DCC-8AC6-46B7-9785-940D0F247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8176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6FABDCD8-E8E3-4347-B9D8-900B833C2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FB140C44-D028-4665-887D-FEED8643C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="" xmlns:a16="http://schemas.microsoft.com/office/drawing/2014/main" id="{47106A18-0D69-48BE-A92D-08DAC9DD80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C8C8E9E7-3768-4B02-AD73-FCE4BA9DD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DF385FA0-B46B-4AE4-9AFA-1FE1FDC3E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B7B52C3C-6461-4B7F-AB90-5DB54E999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1014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542B6581-5998-41C2-AF10-AA3E00A41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="" xmlns:a16="http://schemas.microsoft.com/office/drawing/2014/main" id="{47814FBC-4A33-47C3-9A70-16A0C2766A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="" xmlns:a16="http://schemas.microsoft.com/office/drawing/2014/main" id="{B6404D74-35B5-426E-B1B1-A38AE4F2E9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FD04F22A-7C9C-4FF4-8AB2-FAF2BF732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4043AA2E-D132-4ACD-ADD5-4A2A45CB9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F522CF99-0C8A-4B3A-BF85-94E453E1D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64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="" xmlns:a16="http://schemas.microsoft.com/office/drawing/2014/main" id="{F595D302-B516-4FE3-BA16-04ACDC962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B91E95C7-8645-42CD-ACBD-7F70F26F2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570A2E78-800E-459B-9305-FC6D9F05B2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A45AD-B5E0-49ED-959C-325C79ABB000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339427C9-73D8-40C0-813D-76BFAB58A7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413D4BA5-2F47-49C4-9AD5-086E58198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739F-96C1-4723-8651-7713D68ECD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098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>
            <a:extLst>
              <a:ext uri="{FF2B5EF4-FFF2-40B4-BE49-F238E27FC236}">
                <a16:creationId xmlns="" xmlns:a16="http://schemas.microsoft.com/office/drawing/2014/main" id="{5751102E-7C47-4999-8372-369F24A792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86" y="0"/>
            <a:ext cx="12332971" cy="685800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="" xmlns:a16="http://schemas.microsoft.com/office/drawing/2014/main" id="{616D0625-6B38-4C2B-9416-85990EE51D5D}"/>
              </a:ext>
            </a:extLst>
          </p:cNvPr>
          <p:cNvSpPr/>
          <p:nvPr/>
        </p:nvSpPr>
        <p:spPr>
          <a:xfrm>
            <a:off x="1926521" y="2971679"/>
            <a:ext cx="804679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2000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● 內政部訂於</a:t>
            </a:r>
            <a:r>
              <a:rPr lang="en-US" altLang="zh-TW" sz="2000" b="1" u="sng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2000" b="1" u="sng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b="1" u="sng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000" b="1" u="sng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b="1" u="sng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b="1" u="sng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日起至</a:t>
            </a:r>
            <a:r>
              <a:rPr lang="en-US" altLang="zh-TW" sz="2000" b="1" u="sng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2000" b="1" u="sng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b="1" u="sng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000" b="1" u="sng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b="1" u="sng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000" b="1" u="sng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zh-TW" altLang="en-US" sz="2000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全面換發 </a:t>
            </a:r>
            <a:r>
              <a:rPr lang="en-US" altLang="zh-TW" sz="2000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New </a:t>
            </a:r>
            <a:r>
              <a:rPr lang="en-US" altLang="zh-TW" sz="2000" dirty="0" err="1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eID</a:t>
            </a:r>
            <a:r>
              <a:rPr lang="zh-TW" altLang="en-US" sz="2000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r>
              <a:rPr lang="zh-TW" altLang="en-US" sz="2000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　 換證期間內舊證換新證完全免費喔！</a:t>
            </a:r>
            <a:endParaRPr lang="en-US" altLang="zh-TW" sz="2000" dirty="0">
              <a:ln w="0"/>
              <a:solidFill>
                <a:srgbClr val="002E8A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000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2000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未來數位身分識別證採中央統一製證，戶政事務所將依分配數量，</a:t>
            </a:r>
            <a:endParaRPr lang="en-US" altLang="zh-TW" sz="2000" dirty="0">
              <a:ln w="0"/>
              <a:solidFill>
                <a:srgbClr val="002E8A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　 排定時</a:t>
            </a:r>
            <a:r>
              <a:rPr lang="zh-TW" altLang="en-US" sz="2000" dirty="0" smtClean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程通知市民朋友辦理</a:t>
            </a:r>
            <a:r>
              <a:rPr lang="zh-TW" altLang="en-US" sz="2000" dirty="0">
                <a:ln w="0"/>
                <a:solidFill>
                  <a:srgbClr val="002E8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換證。</a:t>
            </a:r>
            <a:endParaRPr lang="en-US" altLang="zh-TW" sz="2000" dirty="0">
              <a:ln w="0"/>
              <a:solidFill>
                <a:srgbClr val="002E8A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n w="0"/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★ </a:t>
            </a:r>
            <a:r>
              <a:rPr lang="zh-TW" altLang="en-US" sz="20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本</a:t>
            </a:r>
            <a:r>
              <a:rPr lang="zh-TW" altLang="en-US" sz="2000" dirty="0">
                <a:ln w="0"/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次換證須</a:t>
            </a:r>
            <a:r>
              <a:rPr lang="zh-TW" altLang="en-US" sz="200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繳最近</a:t>
            </a:r>
            <a:r>
              <a:rPr lang="en-US" altLang="zh-TW" sz="2000" dirty="0">
                <a:ln w="0"/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000" dirty="0">
                <a:ln w="0"/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個月內拍攝的數位相片，</a:t>
            </a:r>
            <a:endParaRPr lang="en-US" altLang="zh-TW" sz="2000" dirty="0">
              <a:ln w="0"/>
              <a:solidFill>
                <a:schemeClr val="accent2">
                  <a:lumMod val="75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n w="0"/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　請接到</a:t>
            </a:r>
            <a:r>
              <a:rPr lang="zh-TW" altLang="en-US" sz="2000" b="1" dirty="0">
                <a:ln w="0"/>
                <a:solidFill>
                  <a:srgbClr val="D10544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戶政事務所換證通知單</a:t>
            </a:r>
            <a:r>
              <a:rPr lang="zh-TW" altLang="en-US" sz="2000" dirty="0">
                <a:ln w="0"/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後再行拍照喔！</a:t>
            </a:r>
            <a:endParaRPr lang="en-US" altLang="zh-TW" sz="2000" dirty="0">
              <a:ln w="0"/>
              <a:solidFill>
                <a:schemeClr val="accent2">
                  <a:lumMod val="75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="" xmlns:a16="http://schemas.microsoft.com/office/drawing/2014/main" id="{91541B99-4B62-4F60-B1EA-BA42FFE00C9A}"/>
              </a:ext>
            </a:extLst>
          </p:cNvPr>
          <p:cNvSpPr/>
          <p:nvPr/>
        </p:nvSpPr>
        <p:spPr>
          <a:xfrm>
            <a:off x="1926521" y="2369348"/>
            <a:ext cx="9542751" cy="954107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zh-TW" altLang="en-US" sz="2800" b="1" dirty="0">
                <a:ln w="22225">
                  <a:solidFill>
                    <a:srgbClr val="7030A0"/>
                  </a:solidFill>
                  <a:prstDash val="solid"/>
                </a:ln>
                <a:solidFill>
                  <a:srgbClr val="B685D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內政部規劃</a:t>
            </a:r>
            <a:r>
              <a:rPr lang="en-US" altLang="zh-TW" sz="2800" b="1" dirty="0">
                <a:ln w="22225">
                  <a:solidFill>
                    <a:srgbClr val="7030A0"/>
                  </a:solidFill>
                  <a:prstDash val="solid"/>
                </a:ln>
                <a:solidFill>
                  <a:srgbClr val="B685D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2800" b="1" dirty="0">
                <a:ln w="22225">
                  <a:solidFill>
                    <a:srgbClr val="7030A0"/>
                  </a:solidFill>
                  <a:prstDash val="solid"/>
                </a:ln>
                <a:solidFill>
                  <a:srgbClr val="B685D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800" b="1" dirty="0">
                <a:ln w="22225">
                  <a:solidFill>
                    <a:srgbClr val="7030A0"/>
                  </a:solidFill>
                  <a:prstDash val="solid"/>
                </a:ln>
                <a:solidFill>
                  <a:srgbClr val="B685D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800" b="1" dirty="0">
                <a:ln w="22225">
                  <a:solidFill>
                    <a:srgbClr val="7030A0"/>
                  </a:solidFill>
                  <a:prstDash val="solid"/>
                </a:ln>
                <a:solidFill>
                  <a:srgbClr val="B685D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月起</a:t>
            </a:r>
            <a:endParaRPr lang="en-US" altLang="zh-TW" sz="2800" b="1" dirty="0">
              <a:ln w="22225">
                <a:solidFill>
                  <a:srgbClr val="7030A0"/>
                </a:solidFill>
                <a:prstDash val="solid"/>
              </a:ln>
              <a:solidFill>
                <a:srgbClr val="B685DB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800" b="1" dirty="0">
                <a:ln w="22225">
                  <a:solidFill>
                    <a:srgbClr val="7030A0"/>
                  </a:solidFill>
                  <a:prstDash val="solid"/>
                </a:ln>
                <a:solidFill>
                  <a:srgbClr val="B685D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全面換發數位身分識別證</a:t>
            </a:r>
            <a:r>
              <a:rPr lang="en-US" altLang="zh-TW" sz="2800" b="1" dirty="0">
                <a:ln w="22225">
                  <a:solidFill>
                    <a:srgbClr val="7030A0"/>
                  </a:solidFill>
                  <a:prstDash val="solid"/>
                </a:ln>
                <a:solidFill>
                  <a:srgbClr val="B685D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(New </a:t>
            </a:r>
            <a:r>
              <a:rPr lang="en-US" altLang="zh-TW" sz="2800" b="1" dirty="0" err="1">
                <a:ln w="22225">
                  <a:solidFill>
                    <a:srgbClr val="7030A0"/>
                  </a:solidFill>
                  <a:prstDash val="solid"/>
                </a:ln>
                <a:solidFill>
                  <a:srgbClr val="B685D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eID</a:t>
            </a:r>
            <a:r>
              <a:rPr lang="en-US" altLang="zh-TW" sz="2800" b="1" dirty="0">
                <a:ln w="22225">
                  <a:solidFill>
                    <a:srgbClr val="7030A0"/>
                  </a:solidFill>
                  <a:prstDash val="solid"/>
                </a:ln>
                <a:solidFill>
                  <a:srgbClr val="B685DB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b="1" dirty="0">
              <a:ln w="22225">
                <a:solidFill>
                  <a:srgbClr val="7030A0"/>
                </a:solidFill>
                <a:prstDash val="solid"/>
              </a:ln>
              <a:solidFill>
                <a:srgbClr val="B685DB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9" name="圖片 18">
            <a:extLst>
              <a:ext uri="{FF2B5EF4-FFF2-40B4-BE49-F238E27FC236}">
                <a16:creationId xmlns="" xmlns:a16="http://schemas.microsoft.com/office/drawing/2014/main" id="{E8DC1261-48A7-434A-864D-6A755D837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7000" y="1554480"/>
            <a:ext cx="1426008" cy="1499616"/>
          </a:xfrm>
          <a:prstGeom prst="rect">
            <a:avLst/>
          </a:prstGeom>
        </p:spPr>
      </p:pic>
      <p:pic>
        <p:nvPicPr>
          <p:cNvPr id="21" name="圖片 20">
            <a:extLst>
              <a:ext uri="{FF2B5EF4-FFF2-40B4-BE49-F238E27FC236}">
                <a16:creationId xmlns="" xmlns:a16="http://schemas.microsoft.com/office/drawing/2014/main" id="{1AECAE7C-AF46-43CF-9EEA-A6640C66A58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5943"/>
          <a:stretch/>
        </p:blipFill>
        <p:spPr>
          <a:xfrm>
            <a:off x="8801176" y="3941175"/>
            <a:ext cx="1920118" cy="1203998"/>
          </a:xfrm>
          <a:prstGeom prst="rect">
            <a:avLst/>
          </a:prstGeom>
        </p:spPr>
      </p:pic>
      <p:pic>
        <p:nvPicPr>
          <p:cNvPr id="25" name="圖片 24">
            <a:extLst>
              <a:ext uri="{FF2B5EF4-FFF2-40B4-BE49-F238E27FC236}">
                <a16:creationId xmlns="" xmlns:a16="http://schemas.microsoft.com/office/drawing/2014/main" id="{F51DDE7D-DECE-4B67-87C2-A66070B33D5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851" y="1615367"/>
            <a:ext cx="746331" cy="68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190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42</Words>
  <Application>Microsoft Office PowerPoint</Application>
  <PresentationFormat>寬螢幕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林憶綺</dc:creator>
  <cp:lastModifiedBy>陳美素</cp:lastModifiedBy>
  <cp:revision>27</cp:revision>
  <cp:lastPrinted>2020-10-27T08:32:43Z</cp:lastPrinted>
  <dcterms:created xsi:type="dcterms:W3CDTF">2020-10-27T01:14:29Z</dcterms:created>
  <dcterms:modified xsi:type="dcterms:W3CDTF">2020-11-03T02:36:56Z</dcterms:modified>
</cp:coreProperties>
</file>